
<file path=[Content_Types].xml><?xml version="1.0" encoding="utf-8"?>
<Types xmlns="http://schemas.openxmlformats.org/package/2006/content-types">
  <Default Extension="png" ContentType="image/png"/>
  <Default Extension="gif" ContentType="image/gi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5" r:id="rId10"/>
    <p:sldId id="262" r:id="rId11"/>
    <p:sldId id="263" r:id="rId12"/>
    <p:sldId id="264" r:id="rId13"/>
  </p:sldIdLst>
  <p:sldSz cx="18288000" cy="10287000"/>
  <p:notesSz cx="6858000" cy="9144000"/>
  <p:embeddedFontLst>
    <p:embeddedFont>
      <p:font typeface="SimSun" panose="02010600030101010101" pitchFamily="2" charset="-122"/>
      <p:regular r:id="rId17"/>
    </p:embeddedFont>
    <p:embeddedFont>
      <p:font typeface="Calibri" panose="020F0502020204030204"/>
      <p:regular r:id="rId18"/>
      <p:bold r:id="rId19"/>
      <p:italic r:id="rId20"/>
      <p:boldItalic r:id="rId21"/>
    </p:embeddedFont>
    <p:embeddedFont>
      <p:font typeface="Franklin Gothic Demi Cond" panose="020B0706030402020204" charset="0"/>
      <p:regular r:id="rId22"/>
    </p:embeddedFont>
    <p:embeddedFont>
      <p:font typeface="Playfair Display" panose="00000800000000000000"/>
      <p:bold r:id="rId23"/>
      <p:boldItalic r:id="rId24"/>
    </p:embeddedFont>
    <p:embeddedFont>
      <p:font typeface="Franklin Gothic Demi" panose="020B0703020102020204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000000"/>
          </p15:clr>
        </p15:guide>
        <p15:guide id="2" pos="2880" userDrawn="1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50" d="100"/>
          <a:sy n="50" d="100"/>
        </p:scale>
        <p:origin x="946" y="-76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GI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GIF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63131" y="-2367489"/>
            <a:ext cx="15264000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2569616" y="614967"/>
            <a:ext cx="2788920" cy="2258856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" name="Google Shape;87;p1"/>
          <p:cNvSpPr/>
          <p:nvPr/>
        </p:nvSpPr>
        <p:spPr>
          <a:xfrm>
            <a:off x="10754720" y="-161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124432" b="-125756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 rot="-10798857">
            <a:off x="4099321" y="4288317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 l="-3661" r="-3715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0" name="Google Shape;90;p1"/>
          <p:cNvSpPr txBox="1"/>
          <p:nvPr/>
        </p:nvSpPr>
        <p:spPr>
          <a:xfrm>
            <a:off x="2912110" y="4972050"/>
            <a:ext cx="13022580" cy="148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HackOrbit</a:t>
            </a:r>
            <a:r>
              <a:rPr lang="en-US">
                <a:latin typeface="Franklin Gothic Demi Cond" panose="020B0706030402020204" charset="0"/>
                <a:cs typeface="Franklin Gothic Demi Cond" panose="020B0706030402020204" charset="0"/>
              </a:rPr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2025</a:t>
            </a:r>
            <a:endParaRPr lang="en-US" sz="9605" b="0" i="0" u="none" strike="noStrike" cap="none">
              <a:solidFill>
                <a:srgbClr val="009CFF"/>
              </a:solidFill>
              <a:latin typeface="Franklin Gothic Demi Cond" panose="020B0706030402020204" charset="0"/>
              <a:ea typeface="Arial" panose="020B0604020202020204"/>
              <a:cs typeface="Franklin Gothic Demi Cond" panose="020B0706030402020204" charset="0"/>
              <a:sym typeface="Arial" panose="020B0604020202020204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3108960" y="10488513"/>
            <a:ext cx="10119359" cy="343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D9D9D9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         MediMinds </a:t>
            </a:r>
            <a:endParaRPr lang="en-US" sz="8000" b="1" i="0" u="none" strike="noStrike" cap="none" dirty="0">
              <a:solidFill>
                <a:srgbClr val="D9D9D9"/>
              </a:solidFill>
              <a:latin typeface="Franklin Gothic Demi Cond" panose="020B0706030402020204" charset="0"/>
              <a:ea typeface="Arial" panose="020B0604020202020204"/>
              <a:cs typeface="Franklin Gothic Demi Cond" panose="020B0706030402020204" charset="0"/>
              <a:sym typeface="Arial" panose="020B0604020202020204"/>
            </a:endParaRPr>
          </a:p>
        </p:txBody>
      </p:sp>
      <p:pic>
        <p:nvPicPr>
          <p:cNvPr id="3" name="Picture 2" descr="A logo with a brain and a cross&#10;&#10;AI-generated content may be incorrect.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4160" y="6356621"/>
            <a:ext cx="5166360" cy="38064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57" name="Google Shape;157;p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479047" y="1229375"/>
            <a:ext cx="11803723" cy="67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 sz="19015" b="1" i="0" u="none" strike="noStrike" cap="none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Playfair Display" panose="00000800000000000000"/>
                <a:ea typeface="Playfair Display" panose="00000800000000000000"/>
                <a:cs typeface="Playfair Display" panose="00000800000000000000"/>
                <a:sym typeface="Playfair Display" panose="00000800000000000000"/>
              </a:rPr>
              <a:t>THANK YOU</a:t>
            </a:r>
            <a:endParaRPr lang="en-IN" altLang="en-US" sz="19015" b="1" i="0" u="none" strike="noStrike" cap="none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Playfair Display" panose="00000800000000000000"/>
              <a:ea typeface="Playfair Display" panose="00000800000000000000"/>
              <a:cs typeface="Playfair Display" panose="00000800000000000000"/>
              <a:sym typeface="Playfair Display" panose="000008000000000000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7" name="Google Shape;97;p2"/>
          <p:cNvSpPr/>
          <p:nvPr/>
        </p:nvSpPr>
        <p:spPr>
          <a:xfrm rot="-5400000">
            <a:off x="1549952" y="-4939687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4722986" y="1393846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1536065" y="-2534920"/>
            <a:ext cx="15139670" cy="3263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5" b="0" i="0" u="sng" strike="noStrike" cap="none">
                <a:solidFill>
                  <a:srgbClr val="FFFF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 </a:t>
            </a:r>
            <a:r>
              <a:rPr lang="en-US" altLang="en-US" sz="6335" b="0" i="0" u="sng" strike="noStrike" cap="none">
                <a:solidFill>
                  <a:srgbClr val="FFFF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Theme:- Healthcare Teachnology</a:t>
            </a:r>
            <a:r>
              <a:rPr lang="en-US" altLang="en-US" sz="6335" b="0" i="0" u="sng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altLang="en-US" sz="6335" b="0" i="0" u="sng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5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5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2047240" y="-1010920"/>
            <a:ext cx="15593060" cy="199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5400" b="1" i="0" u="none" strike="noStrike" cap="none">
                <a:solidFill>
                  <a:srgbClr val="D9D9D9"/>
                </a:solidFill>
                <a:latin typeface="Franklin Gothic Demi Cond" panose="020B0706030402020204" charset="0"/>
                <a:ea typeface="Playfair Display" panose="00000800000000000000"/>
                <a:cs typeface="Franklin Gothic Demi Cond" panose="020B0706030402020204" charset="0"/>
                <a:sym typeface="Playfair Display" panose="00000800000000000000"/>
              </a:rPr>
              <a:t>Problem Statement Title:- </a:t>
            </a:r>
            <a:r>
              <a:rPr lang="en-US" altLang="en-US" sz="5400" i="0" u="none" strike="noStrike" cap="none">
                <a:solidFill>
                  <a:srgbClr val="D9D9D9"/>
                </a:solidFill>
                <a:latin typeface="Franklin Gothic Demi Cond" panose="020B0706030402020204" charset="0"/>
                <a:ea typeface="Playfair Display" panose="00000800000000000000"/>
                <a:cs typeface="Franklin Gothic Demi Cond" panose="020B0706030402020204" charset="0"/>
                <a:sym typeface="Playfair Display" panose="00000800000000000000"/>
              </a:rPr>
              <a:t>AI-Powered Healthcare</a:t>
            </a:r>
            <a:r>
              <a:rPr lang="en-US" altLang="en-US" sz="5400" b="1" i="0" u="none" strike="noStrike" cap="none">
                <a:solidFill>
                  <a:srgbClr val="D9D9D9"/>
                </a:solidFill>
                <a:latin typeface="Franklin Gothic Demi Cond" panose="020B0706030402020204" charset="0"/>
                <a:ea typeface="Playfair Display" panose="00000800000000000000"/>
                <a:cs typeface="Franklin Gothic Demi Cond" panose="020B0706030402020204" charset="0"/>
                <a:sym typeface="Playfair Display" panose="00000800000000000000"/>
              </a:rPr>
              <a:t> </a:t>
            </a:r>
            <a:r>
              <a:rPr lang="en-US" altLang="en-US" sz="5400" i="0" u="none" strike="noStrike" cap="none">
                <a:solidFill>
                  <a:srgbClr val="D9D9D9"/>
                </a:solidFill>
                <a:latin typeface="Franklin Gothic Demi Cond" panose="020B0706030402020204" charset="0"/>
                <a:ea typeface="Playfair Display" panose="00000800000000000000"/>
                <a:cs typeface="Franklin Gothic Demi Cond" panose="020B0706030402020204" charset="0"/>
                <a:sym typeface="Playfair Display" panose="00000800000000000000"/>
              </a:rPr>
              <a:t>Chatbot Platform</a:t>
            </a:r>
            <a:endParaRPr lang="en-US" altLang="en-US" sz="5400" i="0" u="none" strike="noStrike" cap="none">
              <a:solidFill>
                <a:srgbClr val="D9D9D9"/>
              </a:solidFill>
              <a:latin typeface="Franklin Gothic Demi Cond" panose="020B0706030402020204" charset="0"/>
              <a:ea typeface="Playfair Display" panose="00000800000000000000"/>
              <a:cs typeface="Franklin Gothic Demi Cond" panose="020B0706030402020204" charset="0"/>
              <a:sym typeface="Playfair Display" panose="0000080000000000000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440000" y="1608000"/>
            <a:ext cx="16200000" cy="4500000"/>
          </a:xfrm>
          <a:prstGeom prst="rect">
            <a:avLst/>
          </a:prstGeom>
          <a:noFill/>
        </p:spPr>
        <p:txBody>
          <a:bodyPr wrap="square" lIns="144145" tIns="107950" rtlCol="0">
            <a:noAutofit/>
          </a:bodyPr>
          <a:lstStyle/>
          <a:p>
            <a:pPr marL="457200" lvl="1" indent="0" algn="l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en-US" sz="4400" dirty="0">
                <a:solidFill>
                  <a:schemeClr val="bg1"/>
                </a:solidFill>
                <a:latin typeface="Franklin Gothic Demi" panose="020B0703020102020204" charset="0"/>
                <a:cs typeface="Franklin Gothic Demi" panose="020B0703020102020204" charset="0"/>
              </a:rPr>
              <a:t>• Building a Healthcare Chatbot Website that delivers accurate, trustworthy, empathetic, and </a:t>
            </a:r>
            <a:r>
              <a:rPr lang="en-US" altLang="en-US" sz="4400" dirty="0">
                <a:solidFill>
                  <a:schemeClr val="bg1"/>
                </a:solidFill>
                <a:effectLst>
                  <a:reflection stA="45000" endPos="17000" dir="5400000" sy="-100000" algn="bl" rotWithShape="0"/>
                </a:effectLst>
                <a:latin typeface="Franklin Gothic Demi" panose="020B0703020102020204" charset="0"/>
                <a:cs typeface="Franklin Gothic Demi" panose="020B0703020102020204" charset="0"/>
              </a:rPr>
              <a:t>legally immediate </a:t>
            </a:r>
            <a:r>
              <a:rPr lang="en-US" altLang="en-US" sz="4400" dirty="0">
                <a:solidFill>
                  <a:schemeClr val="bg1"/>
                </a:solidFill>
                <a:latin typeface="Franklin Gothic Demi" panose="020B0703020102020204" charset="0"/>
                <a:cs typeface="Franklin Gothic Demi" panose="020B0703020102020204" charset="0"/>
              </a:rPr>
              <a:t>preliminary medical support—while seamlessly integrating into healthcare systems and respecting user privacy.</a:t>
            </a:r>
            <a:endParaRPr lang="en-US" altLang="en-US" sz="4400" dirty="0">
              <a:solidFill>
                <a:schemeClr val="bg1"/>
              </a:solidFill>
              <a:latin typeface="Franklin Gothic Demi" panose="020B0703020102020204" charset="0"/>
              <a:cs typeface="Franklin Gothic Demi" panose="020B0703020102020204" charset="0"/>
            </a:endParaRPr>
          </a:p>
          <a:p>
            <a:pPr marL="457200" lvl="1" indent="0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4400" dirty="0">
              <a:solidFill>
                <a:schemeClr val="bg1"/>
              </a:solidFill>
              <a:latin typeface="Franklin Gothic Demi" panose="020B0703020102020204" charset="0"/>
              <a:cs typeface="Franklin Gothic Demi" panose="020B0703020102020204" charset="0"/>
            </a:endParaRPr>
          </a:p>
        </p:txBody>
      </p:sp>
      <p:pic>
        <p:nvPicPr>
          <p:cNvPr id="3" name="Picture 2" descr="Continuous availability_ Assistance is always available - visual selection (3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430" y="5592445"/>
            <a:ext cx="10287000" cy="647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8" name="Google Shape;108;p3"/>
          <p:cNvSpPr txBox="1"/>
          <p:nvPr/>
        </p:nvSpPr>
        <p:spPr>
          <a:xfrm>
            <a:off x="4663116" y="-2215876"/>
            <a:ext cx="9130784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 b="0" i="0" u="sng" strike="noStrike" cap="none">
                <a:solidFill>
                  <a:srgbClr val="FFFF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PROPOSED SOLUTION</a:t>
            </a:r>
            <a:r>
              <a:rPr lang="en-US" sz="5660" b="0" i="0" u="none" strike="noStrike" cap="none">
                <a:solidFill>
                  <a:srgbClr val="FFFF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:</a:t>
            </a:r>
            <a:endParaRPr lang="en-US" sz="5660" b="0" i="0" u="none" strike="noStrike" cap="none">
              <a:solidFill>
                <a:srgbClr val="FFFFFF"/>
              </a:solidFill>
              <a:latin typeface="Franklin Gothic Demi Cond" panose="020B0706030402020204" charset="0"/>
              <a:ea typeface="Arial" panose="020B0604020202020204"/>
              <a:cs typeface="Franklin Gothic Demi Cond" panose="020B0706030402020204" charset="0"/>
              <a:sym typeface="Arial" panose="020B0604020202020204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-447675" y="0"/>
            <a:ext cx="13601065" cy="11417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Font typeface="Wingdings" panose="05000000000000000000" charset="0"/>
              <a:buNone/>
            </a:pPr>
            <a:r>
              <a:rPr lang="en-US" altLang="en-US" sz="4400" b="1" u="sng">
                <a:solidFill>
                  <a:schemeClr val="bg1"/>
                </a:solidFill>
              </a:rPr>
              <a:t>• Web-Based Chat Interface:</a:t>
            </a:r>
            <a:endParaRPr lang="en-US" altLang="en-US" sz="4400" b="1" u="sng">
              <a:solidFill>
                <a:schemeClr val="bg1"/>
              </a:solidFill>
            </a:endParaRPr>
          </a:p>
          <a:p>
            <a:pPr algn="l"/>
            <a:endParaRPr lang="en-US" altLang="en-US">
              <a:solidFill>
                <a:schemeClr val="bg1"/>
              </a:solidFill>
            </a:endParaRPr>
          </a:p>
          <a:p>
            <a:pPr algn="l"/>
            <a:r>
              <a:rPr lang="en-US" altLang="en-US" sz="3600">
                <a:solidFill>
                  <a:schemeClr val="bg1"/>
                </a:solidFill>
              </a:rPr>
              <a:t>Clean, mobile-friendly UI with prompts like “Describe Symptoms” or “Get Advice.</a:t>
            </a:r>
            <a:endParaRPr lang="en-US" altLang="en-US" sz="3600">
              <a:solidFill>
                <a:schemeClr val="bg1"/>
              </a:solidFill>
            </a:endParaRPr>
          </a:p>
          <a:p>
            <a:pPr algn="l"/>
            <a:endParaRPr lang="en-US" altLang="en-US" sz="3600">
              <a:solidFill>
                <a:schemeClr val="bg1"/>
              </a:solidFill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4400" b="1" u="sng">
                <a:solidFill>
                  <a:schemeClr val="bg1"/>
                </a:solidFill>
              </a:rPr>
              <a:t>• Simple Rule-Based Flow:</a:t>
            </a:r>
            <a:endParaRPr lang="en-US" altLang="en-US" sz="4400" b="1" u="sng">
              <a:solidFill>
                <a:schemeClr val="bg1"/>
              </a:solidFill>
            </a:endParaRPr>
          </a:p>
          <a:p>
            <a:pPr algn="l"/>
            <a:endParaRPr lang="en-US" altLang="en-US">
              <a:solidFill>
                <a:schemeClr val="bg1"/>
              </a:solidFill>
            </a:endParaRPr>
          </a:p>
          <a:p>
            <a:pPr algn="l"/>
            <a:r>
              <a:rPr lang="en-US" altLang="en-US" sz="3600">
                <a:solidFill>
                  <a:schemeClr val="bg1"/>
                </a:solidFill>
              </a:rPr>
              <a:t>Chatbot asks key questions (e.g., “Do you have chest pain?”)</a:t>
            </a:r>
            <a:endParaRPr lang="en-US" altLang="en-US" sz="3600">
              <a:solidFill>
                <a:schemeClr val="bg1"/>
              </a:solidFill>
            </a:endParaRPr>
          </a:p>
          <a:p>
            <a:pPr algn="l"/>
            <a:endParaRPr lang="en-US" altLang="en-US" sz="3600">
              <a:solidFill>
                <a:schemeClr val="bg1"/>
              </a:solidFill>
            </a:endParaRPr>
          </a:p>
          <a:p>
            <a:pPr algn="l"/>
            <a:r>
              <a:rPr lang="en-US" altLang="en-US" sz="3600">
                <a:solidFill>
                  <a:schemeClr val="bg1"/>
                </a:solidFill>
              </a:rPr>
              <a:t>Response guides them based on severity:</a:t>
            </a:r>
            <a:endParaRPr lang="en-US" altLang="en-US" sz="3600">
              <a:solidFill>
                <a:schemeClr val="bg1"/>
              </a:solidFill>
            </a:endParaRPr>
          </a:p>
          <a:p>
            <a:pPr algn="l"/>
            <a:endParaRPr lang="en-US" altLang="en-US" sz="3600">
              <a:solidFill>
                <a:schemeClr val="bg1"/>
              </a:solidFill>
            </a:endParaRPr>
          </a:p>
          <a:p>
            <a:pPr algn="l"/>
            <a:r>
              <a:rPr lang="en-US" altLang="en-US" sz="3600">
                <a:solidFill>
                  <a:schemeClr val="bg1"/>
                </a:solidFill>
              </a:rPr>
              <a:t>Mild → Self-care tips</a:t>
            </a:r>
            <a:endParaRPr lang="en-US" altLang="en-US" sz="3600">
              <a:solidFill>
                <a:schemeClr val="bg1"/>
              </a:solidFill>
            </a:endParaRPr>
          </a:p>
          <a:p>
            <a:pPr algn="l"/>
            <a:endParaRPr lang="en-US" altLang="en-US" sz="3600">
              <a:solidFill>
                <a:schemeClr val="bg1"/>
              </a:solidFill>
            </a:endParaRPr>
          </a:p>
          <a:p>
            <a:pPr algn="l"/>
            <a:r>
              <a:rPr lang="en-US" altLang="en-US" sz="3600">
                <a:solidFill>
                  <a:schemeClr val="bg1"/>
                </a:solidFill>
              </a:rPr>
              <a:t>Moderate → See a doctor</a:t>
            </a:r>
            <a:endParaRPr lang="en-US" altLang="en-US" sz="3600">
              <a:solidFill>
                <a:schemeClr val="bg1"/>
              </a:solidFill>
            </a:endParaRPr>
          </a:p>
          <a:p>
            <a:pPr algn="l"/>
            <a:endParaRPr lang="en-US" altLang="en-US" sz="3600">
              <a:solidFill>
                <a:schemeClr val="bg1"/>
              </a:solidFill>
            </a:endParaRPr>
          </a:p>
          <a:p>
            <a:pPr algn="l"/>
            <a:r>
              <a:rPr lang="en-US" altLang="en-US" sz="3600">
                <a:solidFill>
                  <a:schemeClr val="bg1"/>
                </a:solidFill>
              </a:rPr>
              <a:t>Serious → Urge emergency action</a:t>
            </a:r>
            <a:endParaRPr lang="en-US" altLang="en-US" sz="3600">
              <a:solidFill>
                <a:schemeClr val="bg1"/>
              </a:solidFill>
            </a:endParaRPr>
          </a:p>
          <a:p>
            <a:pPr algn="l"/>
            <a:endParaRPr lang="en-US" altLang="en-US" sz="3600">
              <a:solidFill>
                <a:schemeClr val="bg1"/>
              </a:solidFill>
            </a:endParaRPr>
          </a:p>
          <a:p>
            <a:pPr algn="l"/>
            <a:r>
              <a:rPr lang="en-US" altLang="en-US" sz="4400" b="1" u="sng">
                <a:solidFill>
                  <a:schemeClr val="bg1"/>
                </a:solidFill>
              </a:rPr>
              <a:t>• Safety &amp; Clarity </a:t>
            </a:r>
            <a:r>
              <a:rPr lang="en-US" altLang="en-US" sz="4400" b="1">
                <a:solidFill>
                  <a:schemeClr val="bg1"/>
                </a:solidFill>
              </a:rPr>
              <a:t>:</a:t>
            </a:r>
            <a:endParaRPr lang="en-US" altLang="en-US" sz="4400" b="1">
              <a:solidFill>
                <a:schemeClr val="bg1"/>
              </a:solidFill>
            </a:endParaRPr>
          </a:p>
          <a:p>
            <a:pPr algn="l"/>
            <a:endParaRPr lang="en-US" altLang="en-US" sz="3600">
              <a:solidFill>
                <a:schemeClr val="bg1"/>
              </a:solidFill>
            </a:endParaRPr>
          </a:p>
          <a:p>
            <a:pPr algn="l"/>
            <a:r>
              <a:rPr lang="en-US" altLang="en-US" sz="3600">
                <a:solidFill>
                  <a:schemeClr val="bg1"/>
                </a:solidFill>
              </a:rPr>
              <a:t>Bold disclaimer: “Not professional medical advice”</a:t>
            </a:r>
            <a:endParaRPr lang="en-US" altLang="en-US" sz="3600">
              <a:solidFill>
                <a:schemeClr val="bg1"/>
              </a:solidFill>
            </a:endParaRPr>
          </a:p>
          <a:p>
            <a:pPr algn="l"/>
            <a:endParaRPr lang="en-US" altLang="en-US" sz="3600">
              <a:solidFill>
                <a:schemeClr val="bg1"/>
              </a:solidFill>
            </a:endParaRPr>
          </a:p>
        </p:txBody>
      </p:sp>
      <p:pic>
        <p:nvPicPr>
          <p:cNvPr id="5" name="Picture 4" descr="Continuous availability_ Assistance is always available - visual selection (4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1720" y="4504690"/>
            <a:ext cx="9104630" cy="83172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✅ Slide 2_ Proposed Solution - visual selectio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99440" y="-2534285"/>
            <a:ext cx="19808825" cy="153695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3" name="Google Shape;123;p5"/>
          <p:cNvSpPr/>
          <p:nvPr/>
        </p:nvSpPr>
        <p:spPr>
          <a:xfrm rot="-5400000">
            <a:off x="1702352" y="-439422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r>
              <a:rPr lang="en-US" altLang="en-US"/>
              <a:t>To define the structure and content of a webpage.To define the structure and content of a webpage.</a:t>
            </a:r>
            <a:endParaRPr lang="en-US" altLang="en-US"/>
          </a:p>
        </p:txBody>
      </p:sp>
      <p:sp>
        <p:nvSpPr>
          <p:cNvPr id="125" name="Google Shape;125;p5"/>
          <p:cNvSpPr txBox="1"/>
          <p:nvPr/>
        </p:nvSpPr>
        <p:spPr>
          <a:xfrm>
            <a:off x="4240832" y="-2382723"/>
            <a:ext cx="9130784" cy="957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0" b="1" i="0" u="sng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IDEAS / APPROACH</a:t>
            </a:r>
            <a:r>
              <a:rPr lang="en-US" sz="566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:</a:t>
            </a:r>
            <a:endParaRPr lang="en-US" sz="566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3328035" y="-702310"/>
            <a:ext cx="10956290" cy="102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6000" b="1" i="0" u="none" strike="noStrike" cap="none">
                <a:solidFill>
                  <a:srgbClr val="D9D9D9"/>
                </a:solidFill>
                <a:latin typeface="Playfair Display" panose="00000800000000000000"/>
                <a:ea typeface="Playfair Display" panose="00000800000000000000"/>
                <a:cs typeface="Playfair Display" panose="00000800000000000000"/>
                <a:sym typeface="Playfair Display" panose="00000800000000000000"/>
              </a:rPr>
              <a:t> </a:t>
            </a:r>
            <a:r>
              <a:rPr lang="en-US" altLang="en-US" sz="6000" b="1" i="0" u="sng" strike="noStrike" cap="none">
                <a:solidFill>
                  <a:srgbClr val="D9D9D9"/>
                </a:solidFill>
                <a:latin typeface="Playfair Display" panose="00000800000000000000"/>
                <a:ea typeface="Playfair Display" panose="00000800000000000000"/>
                <a:cs typeface="Playfair Display" panose="00000800000000000000"/>
                <a:sym typeface="Playfair Display" panose="00000800000000000000"/>
              </a:rPr>
              <a:t>TECHNICAL APPROACH</a:t>
            </a:r>
            <a:endParaRPr lang="en-US" altLang="en-US" sz="6000" b="1" i="0" u="sng" strike="noStrike" cap="none">
              <a:solidFill>
                <a:srgbClr val="D9D9D9"/>
              </a:solidFill>
              <a:latin typeface="Playfair Display" panose="00000800000000000000"/>
              <a:ea typeface="Playfair Display" panose="00000800000000000000"/>
              <a:cs typeface="Playfair Display" panose="00000800000000000000"/>
              <a:sym typeface="Playfair Display" panose="0000080000000000000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6498590" y="717550"/>
            <a:ext cx="97212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4800">
                <a:solidFill>
                  <a:schemeClr val="bg1"/>
                </a:solidFill>
                <a:latin typeface="Franklin Gothic Demi Cond" panose="020B0706030402020204" charset="0"/>
                <a:cs typeface="Franklin Gothic Demi Cond" panose="020B0706030402020204" charset="0"/>
              </a:rPr>
              <a:t>       </a:t>
            </a:r>
            <a:r>
              <a:rPr lang="en-US" altLang="en-US" sz="6600">
                <a:solidFill>
                  <a:schemeClr val="bg1"/>
                </a:solidFill>
                <a:latin typeface="Franklin Gothic Demi Cond" panose="020B0706030402020204" charset="0"/>
                <a:cs typeface="Franklin Gothic Demi Cond" panose="020B0706030402020204" charset="0"/>
              </a:rPr>
              <a:t> FRONTEND:</a:t>
            </a:r>
            <a:endParaRPr lang="en-US" altLang="en-US" sz="6600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418590" y="2219960"/>
            <a:ext cx="16163925" cy="9693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en-US" sz="54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HTML :  To define the structure and content of a webpage.</a:t>
            </a:r>
            <a:endParaRPr lang="en-US" altLang="en-US" sz="54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54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 CSS  :  For styling of webpage.</a:t>
            </a:r>
            <a:endParaRPr lang="en-US" altLang="en-US" sz="54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54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JAVASCRIPT :  To add interactivity and dynamic features to web pages.</a:t>
            </a:r>
            <a:endParaRPr lang="en-US" altLang="en-US" sz="48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4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Franklin Gothic Demi Cond" panose="020B0706030402020204" charset="0"/>
                <a:cs typeface="Franklin Gothic Demi Cond" panose="020B0706030402020204" charset="0"/>
              </a:rPr>
              <a:t>                                                   </a:t>
            </a:r>
            <a:r>
              <a:rPr lang="en-US" altLang="en-US" sz="66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Franklin Gothic Demi Cond" panose="020B0706030402020204" charset="0"/>
                <a:cs typeface="Franklin Gothic Demi Cond" panose="020B0706030402020204" charset="0"/>
              </a:rPr>
              <a:t>   BACKEND :</a:t>
            </a:r>
            <a:endParaRPr lang="en-US" altLang="en-US" sz="48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Franklin Gothic Demi Cond" panose="020B0706030402020204" charset="0"/>
              <a:cs typeface="Franklin Gothic Demi Cond" panose="020B070603040202020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altLang="en-US" sz="48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Franklin Gothic Demi Cond" panose="020B0706030402020204" charset="0"/>
              <a:cs typeface="Franklin Gothic Demi Cond" panose="020B07060304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4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Server:--AWS Cloud server</a:t>
            </a:r>
            <a:endParaRPr lang="en-US" altLang="en-US" sz="48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4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Database:-- MYSQL</a:t>
            </a:r>
            <a:endParaRPr lang="en-US" altLang="en-US" sz="48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4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Backend Programming Languages:--node.js</a:t>
            </a:r>
            <a:endParaRPr lang="en-US" altLang="en-US" sz="48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4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Content Management System (CMS):--WordPress</a:t>
            </a:r>
            <a:endParaRPr lang="en-US" altLang="en-US" sz="48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48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Authentication and User Management:--OAuth</a:t>
            </a:r>
            <a:endParaRPr lang="en-US" altLang="en-US" sz="480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4" name="Google Shape;134;p6"/>
          <p:cNvSpPr txBox="1"/>
          <p:nvPr/>
        </p:nvSpPr>
        <p:spPr>
          <a:xfrm>
            <a:off x="4240832" y="-2224783"/>
            <a:ext cx="9130784" cy="1217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i="0" u="sng" strike="noStrike" cap="none">
                <a:solidFill>
                  <a:srgbClr val="FFFF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FEATURES AND NOVELTY</a:t>
            </a:r>
            <a:r>
              <a:rPr lang="en-US" sz="7200" b="1" i="0" u="none" strike="noStrike" cap="none">
                <a:solidFill>
                  <a:srgbClr val="FFFF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:</a:t>
            </a:r>
            <a:r>
              <a:rPr lang="en-US" sz="5660" b="0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endParaRPr lang="en-US" sz="566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210945" y="-264160"/>
            <a:ext cx="15586075" cy="11725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cs typeface="+mn-lt"/>
              </a:rPr>
              <a:t>Continuous availability: Assistance is always available online basis for 24/7</a:t>
            </a:r>
            <a:endParaRPr lang="en-US" alt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lt"/>
              <a:cs typeface="+mn-lt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alt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lt"/>
              <a:cs typeface="+mn-lt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cs typeface="+mn-lt"/>
              </a:rPr>
              <a:t>Reduced workload: Automates routine tasks, freeing up medical staff.</a:t>
            </a:r>
            <a:endParaRPr lang="en-US" alt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lt"/>
              <a:cs typeface="+mn-lt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alt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lt"/>
              <a:cs typeface="+mn-lt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cs typeface="+mn-lt"/>
              </a:rPr>
              <a:t>Better patient engagement: Personalized education, 60–64% of users prefer chatbots for inquiries </a:t>
            </a:r>
            <a:endParaRPr lang="en-US" alt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lt"/>
              <a:cs typeface="+mn-lt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alt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lt"/>
              <a:cs typeface="+mn-lt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cs typeface="+mn-lt"/>
              </a:rPr>
              <a:t>Cost savings: AI chatbots could save healthcare systems billions</a:t>
            </a:r>
            <a:endParaRPr lang="en-US" alt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lt"/>
              <a:cs typeface="+mn-lt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lt"/>
              <a:cs typeface="+mn-lt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altLang="en-US" sz="54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cs typeface="+mn-lt"/>
              </a:rPr>
              <a:t>Symptom triage: Ask questions, guide urgency.</a:t>
            </a:r>
            <a:endParaRPr lang="en-US" altLang="en-US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lt"/>
              <a:cs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tinuous availability_ Assistance is always available - visual selec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63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1" name="Google Shape;141;p7"/>
          <p:cNvSpPr txBox="1"/>
          <p:nvPr/>
        </p:nvSpPr>
        <p:spPr>
          <a:xfrm>
            <a:off x="3351530" y="-2534920"/>
            <a:ext cx="13307060" cy="1217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7200" u="sng">
                <a:solidFill>
                  <a:schemeClr val="bg1"/>
                </a:solidFill>
                <a:latin typeface="Franklin Gothic Demi Cond" panose="020B0706030402020204" charset="0"/>
                <a:cs typeface="Franklin Gothic Demi Cond" panose="020B0706030402020204" charset="0"/>
                <a:sym typeface="+mn-ea"/>
              </a:rPr>
              <a:t>⚠</a:t>
            </a:r>
            <a:r>
              <a:rPr lang="en-US" sz="7200" b="0" i="0" u="sng" strike="noStrike" cap="none">
                <a:solidFill>
                  <a:srgbClr val="FFFF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DRAWBACK</a:t>
            </a:r>
            <a:endParaRPr lang="en-US" sz="7200" b="0" i="0" u="sng" strike="noStrike" cap="none">
              <a:solidFill>
                <a:srgbClr val="FFFFFF"/>
              </a:solidFill>
              <a:latin typeface="Franklin Gothic Demi Cond" panose="020B0706030402020204" charset="0"/>
              <a:ea typeface="Arial" panose="020B0604020202020204"/>
              <a:cs typeface="Franklin Gothic Demi Cond" panose="020B0706030402020204" charset="0"/>
              <a:sym typeface="Arial" panose="020B0604020202020204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-280670" y="-1613535"/>
            <a:ext cx="18987770" cy="128701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en-US" sz="7200" dirty="0">
              <a:solidFill>
                <a:schemeClr val="bg1"/>
              </a:solidFill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</a:rPr>
              <a:t>• Limited diagnostic accuracy</a:t>
            </a:r>
            <a:endParaRPr lang="en-US" altLang="en-US" sz="6600" dirty="0">
              <a:solidFill>
                <a:schemeClr val="bg1"/>
              </a:solidFill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</a:rPr>
              <a:t>• Lack of empathy and emotional nuance</a:t>
            </a:r>
            <a:endParaRPr lang="en-US" altLang="en-US" sz="6600" dirty="0">
              <a:solidFill>
                <a:schemeClr val="bg1"/>
              </a:solidFill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</a:rPr>
              <a:t>• Data privacy &amp; security concerns</a:t>
            </a:r>
            <a:endParaRPr lang="en-US" altLang="en-US" sz="6600" dirty="0">
              <a:solidFill>
                <a:schemeClr val="bg1"/>
              </a:solidFill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</a:rPr>
              <a:t>• Over-reliance and misuse</a:t>
            </a:r>
            <a:endParaRPr lang="en-US" altLang="en-US" sz="6600" dirty="0">
              <a:solidFill>
                <a:schemeClr val="bg1"/>
              </a:solidFill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</a:rPr>
              <a:t>• Ethical and legal risks</a:t>
            </a:r>
            <a:endParaRPr lang="en-US" altLang="en-US" sz="6600" dirty="0">
              <a:solidFill>
                <a:schemeClr val="bg1"/>
              </a:solidFill>
            </a:endParaRPr>
          </a:p>
          <a:p>
            <a:pPr marL="0" indent="0" algn="l">
              <a:buFont typeface="Arial" panose="020B0604020202020204" pitchFamily="34" charset="0"/>
              <a:buNone/>
            </a:pPr>
            <a:endParaRPr lang="en-US" altLang="en-US" sz="6600" dirty="0">
              <a:solidFill>
                <a:schemeClr val="bg1"/>
              </a:solidFill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</a:rPr>
              <a:t>                             </a:t>
            </a:r>
            <a:r>
              <a:rPr lang="zh-CN" altLang="en-US" sz="6600" u="sng" dirty="0">
                <a:solidFill>
                  <a:schemeClr val="bg1"/>
                </a:solidFill>
                <a:latin typeface="Franklin Gothic Demi Cond" panose="020B0706030402020204" charset="0"/>
                <a:cs typeface="Franklin Gothic Demi Cond" panose="020B0706030402020204" charset="0"/>
              </a:rPr>
              <a:t>🛑</a:t>
            </a:r>
            <a:r>
              <a:rPr lang="en-US" altLang="en-US" sz="6600" u="sng" dirty="0">
                <a:solidFill>
                  <a:schemeClr val="bg1"/>
                </a:solidFill>
                <a:latin typeface="Franklin Gothic Demi Cond" panose="020B0706030402020204" charset="0"/>
                <a:cs typeface="Franklin Gothic Demi Cond" panose="020B0706030402020204" charset="0"/>
              </a:rPr>
              <a:t>  SHOWSTOPPERS:</a:t>
            </a:r>
            <a:endParaRPr lang="en-US" altLang="en-US" sz="6600" dirty="0">
              <a:solidFill>
                <a:schemeClr val="bg1"/>
              </a:solidFill>
              <a:latin typeface="Franklin Gothic Demi Cond" panose="020B0706030402020204" charset="0"/>
              <a:cs typeface="Franklin Gothic Demi Cond" panose="020B0706030402020204" charset="0"/>
            </a:endParaRPr>
          </a:p>
          <a:p>
            <a:pPr marL="0" indent="0" algn="l">
              <a:buFont typeface="Arial" panose="020B0604020202020204" pitchFamily="34" charset="0"/>
              <a:buNone/>
            </a:pPr>
            <a:endParaRPr lang="en-US" altLang="en-US" sz="6600" dirty="0">
              <a:solidFill>
                <a:schemeClr val="bg1"/>
              </a:solidFill>
              <a:latin typeface="Franklin Gothic Demi Cond" panose="020B0706030402020204" charset="0"/>
              <a:cs typeface="Franklin Gothic Demi Cond" panose="020B0706030402020204" charset="0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Misdiagnosis leading to harm</a:t>
            </a:r>
            <a:endParaRPr lang="en-US" altLang="en-US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User distrust or </a:t>
            </a:r>
            <a:r>
              <a:rPr lang="en-US" altLang="en-US" sz="6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abandonmen</a:t>
            </a:r>
            <a:endParaRPr lang="en-US" altLang="en-US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Privacy breaches</a:t>
            </a:r>
            <a:endParaRPr lang="en-US" altLang="en-US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No regulatory recognition</a:t>
            </a:r>
            <a:endParaRPr lang="en-US" altLang="en-US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832026" y="-2157533"/>
            <a:ext cx="9130784" cy="148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i="0" u="sng" strike="noStrike" cap="none" dirty="0">
                <a:solidFill>
                  <a:srgbClr val="FFFF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MEDIMINDS</a:t>
            </a:r>
            <a:r>
              <a:rPr lang="en-IN" altLang="en-US" sz="7200" b="0" i="0" u="none" strike="noStrike" cap="none" dirty="0">
                <a:solidFill>
                  <a:srgbClr val="FFFFFF"/>
                </a:solidFill>
                <a:latin typeface="Franklin Gothic Demi Cond" panose="020B0706030402020204" charset="0"/>
                <a:ea typeface="Arial" panose="020B0604020202020204"/>
                <a:cs typeface="Franklin Gothic Demi Cond" panose="020B0706030402020204" charset="0"/>
                <a:sym typeface="Arial" panose="020B0604020202020204"/>
              </a:rPr>
              <a:t>:</a:t>
            </a:r>
            <a:endParaRPr lang="en-IN" altLang="en-US" sz="7200" b="0" i="0" u="none" strike="noStrike" cap="none" dirty="0">
              <a:solidFill>
                <a:srgbClr val="FFFFFF"/>
              </a:solidFill>
              <a:latin typeface="Franklin Gothic Demi Cond" panose="020B0706030402020204" charset="0"/>
              <a:ea typeface="Arial" panose="020B0604020202020204"/>
              <a:cs typeface="Franklin Gothic Demi Cond" panose="020B0706030402020204" charset="0"/>
              <a:sym typeface="Arial" panose="020B0604020202020204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-447675" y="1683385"/>
            <a:ext cx="12499340" cy="422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6000" b="1" i="0" u="none" strike="noStrike" cap="none">
                <a:solidFill>
                  <a:srgbClr val="D9D9D9"/>
                </a:solidFill>
                <a:latin typeface="Playfair Display" panose="00000800000000000000"/>
                <a:ea typeface="Playfair Display" panose="00000800000000000000"/>
                <a:cs typeface="Playfair Display" panose="00000800000000000000"/>
                <a:sym typeface="Playfair Display" panose="00000800000000000000"/>
              </a:rPr>
              <a:t>‘</a:t>
            </a:r>
            <a:r>
              <a:rPr lang="en-US" sz="6000" b="1" i="0" u="none" strike="noStrike" cap="none">
                <a:solidFill>
                  <a:srgbClr val="D9D9D9"/>
                </a:solidFill>
                <a:latin typeface="+mn-lt"/>
                <a:ea typeface="Playfair Display" panose="00000800000000000000"/>
                <a:cs typeface="+mn-lt"/>
                <a:sym typeface="Playfair Display" panose="00000800000000000000"/>
              </a:rPr>
              <a:t>• AKANSHA SINGH TOMAR </a:t>
            </a:r>
            <a:endParaRPr lang="en-US" sz="6000" b="1" i="0" u="none" strike="noStrike" cap="none">
              <a:solidFill>
                <a:srgbClr val="D9D9D9"/>
              </a:solidFill>
              <a:latin typeface="+mn-lt"/>
              <a:ea typeface="Playfair Display" panose="00000800000000000000"/>
              <a:cs typeface="+mn-lt"/>
              <a:sym typeface="Playfair Display" panose="00000800000000000000"/>
            </a:endParaRPr>
          </a:p>
          <a:p>
            <a:pPr marL="0" marR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rgbClr val="D9D9D9"/>
                </a:solidFill>
                <a:latin typeface="+mn-lt"/>
                <a:ea typeface="Playfair Display" panose="00000800000000000000"/>
                <a:cs typeface="+mn-lt"/>
                <a:sym typeface="Playfair Display" panose="00000800000000000000"/>
              </a:rPr>
              <a:t>CONTACT NO : 7879222572</a:t>
            </a:r>
            <a:endParaRPr lang="en-US" sz="6000" b="1" i="0" u="none" strike="noStrike" cap="none">
              <a:solidFill>
                <a:srgbClr val="D9D9D9"/>
              </a:solidFill>
              <a:latin typeface="+mn-lt"/>
              <a:ea typeface="Playfair Display" panose="00000800000000000000"/>
              <a:cs typeface="+mn-lt"/>
              <a:sym typeface="Playfair Display" panose="00000800000000000000"/>
            </a:endParaRPr>
          </a:p>
          <a:p>
            <a:pPr marL="0" marR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6000" b="1" i="0" u="none" strike="noStrike" cap="none">
              <a:solidFill>
                <a:srgbClr val="D9D9D9"/>
              </a:solidFill>
              <a:latin typeface="+mn-lt"/>
              <a:ea typeface="Playfair Display" panose="00000800000000000000"/>
              <a:cs typeface="+mn-lt"/>
              <a:sym typeface="Playfair Display" panose="00000800000000000000"/>
            </a:endParaRPr>
          </a:p>
          <a:p>
            <a:pPr marL="0" marR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rgbClr val="D9D9D9"/>
                </a:solidFill>
                <a:latin typeface="+mn-lt"/>
                <a:ea typeface="Playfair Display" panose="00000800000000000000"/>
                <a:cs typeface="+mn-lt"/>
                <a:sym typeface="Playfair Display" panose="00000800000000000000"/>
              </a:rPr>
              <a:t>• KIRAN TOMAR </a:t>
            </a:r>
            <a:endParaRPr lang="en-US" sz="6000" b="1" i="0" u="none" strike="noStrike" cap="none">
              <a:solidFill>
                <a:srgbClr val="D9D9D9"/>
              </a:solidFill>
              <a:latin typeface="+mn-lt"/>
              <a:ea typeface="Playfair Display" panose="00000800000000000000"/>
              <a:cs typeface="+mn-lt"/>
              <a:sym typeface="Playfair Display" panose="00000800000000000000"/>
            </a:endParaRPr>
          </a:p>
          <a:p>
            <a:pPr marL="0" marR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6000" b="1" i="0" u="none" strike="noStrike" cap="none">
                <a:solidFill>
                  <a:srgbClr val="D9D9D9"/>
                </a:solidFill>
                <a:latin typeface="+mn-lt"/>
                <a:ea typeface="Playfair Display" panose="00000800000000000000"/>
                <a:cs typeface="+mn-lt"/>
                <a:sym typeface="Playfair Display" panose="00000800000000000000"/>
              </a:rPr>
              <a:t>CONTACT NO: 6266788661  </a:t>
            </a:r>
            <a:endParaRPr lang="en-US" sz="6000" b="1" i="0" u="none" strike="noStrike" cap="none">
              <a:solidFill>
                <a:srgbClr val="D9D9D9"/>
              </a:solidFill>
              <a:latin typeface="+mn-lt"/>
              <a:ea typeface="Playfair Display" panose="00000800000000000000"/>
              <a:cs typeface="+mn-lt"/>
              <a:sym typeface="Playfair Display" panose="000008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2086</Words>
  <Application>WPS Presentation</Application>
  <PresentationFormat>Custom</PresentationFormat>
  <Paragraphs>92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SimSun</vt:lpstr>
      <vt:lpstr>Wingdings</vt:lpstr>
      <vt:lpstr>Arial</vt:lpstr>
      <vt:lpstr>Calibri</vt:lpstr>
      <vt:lpstr>Franklin Gothic Demi Cond</vt:lpstr>
      <vt:lpstr>Playfair Display</vt:lpstr>
      <vt:lpstr>Franklin Gothic Demi</vt:lpstr>
      <vt:lpstr>Wingdings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2022 Kiran Tomar</cp:lastModifiedBy>
  <cp:revision>4</cp:revision>
  <dcterms:created xsi:type="dcterms:W3CDTF">2025-07-03T16:08:00Z</dcterms:created>
  <dcterms:modified xsi:type="dcterms:W3CDTF">2025-07-04T15:13:23Z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2372E635A3F14F02A0132A2E57F89323_12</vt:lpwstr>
  </property>
  <property fmtid="{D5CDD505-2E9C-101B-9397-08002B2CF9AE}" pid="3" name="KSOProductBuildVer">
    <vt:lpwstr>1033-12.2.0.21546</vt:lpwstr>
  </property>
</Properties>
</file>